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68" r:id="rId7"/>
    <p:sldId id="269" r:id="rId8"/>
    <p:sldId id="265" r:id="rId9"/>
    <p:sldId id="264" r:id="rId10"/>
    <p:sldId id="275" r:id="rId11"/>
    <p:sldId id="276" r:id="rId12"/>
    <p:sldId id="277" r:id="rId13"/>
    <p:sldId id="278" r:id="rId14"/>
    <p:sldId id="271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9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36E8E-F0BD-4773-B16F-D7427413BCCF}" type="doc">
      <dgm:prSet loTypeId="urn:microsoft.com/office/officeart/2005/8/layout/gear1" loCatId="relationship" qsTypeId="urn:microsoft.com/office/officeart/2005/8/quickstyle/3d1" qsCatId="3D" csTypeId="urn:microsoft.com/office/officeart/2005/8/colors/colorful5" csCatId="colorful" phldr="1"/>
      <dgm:spPr/>
    </dgm:pt>
    <dgm:pt modelId="{DD7C94A1-74AF-4B84-961D-1089A75B256F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借還規劃</a:t>
          </a:r>
          <a:endParaRPr lang="zh-TW" alt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FE015D-21FD-44F1-BA98-02F55F7699EA}" type="parTrans" cxnId="{DF8EB432-B52D-4B05-958E-69EEC9D209CB}">
      <dgm:prSet/>
      <dgm:spPr/>
      <dgm:t>
        <a:bodyPr/>
        <a:lstStyle/>
        <a:p>
          <a:endParaRPr lang="zh-TW" altLang="en-US"/>
        </a:p>
      </dgm:t>
    </dgm:pt>
    <dgm:pt modelId="{E0ADF427-9789-47A0-A789-8357C0862DA9}" type="sibTrans" cxnId="{DF8EB432-B52D-4B05-958E-69EEC9D209CB}">
      <dgm:prSet/>
      <dgm:spPr/>
      <dgm:t>
        <a:bodyPr/>
        <a:lstStyle/>
        <a:p>
          <a:endParaRPr lang="zh-TW" altLang="en-US"/>
        </a:p>
      </dgm:t>
    </dgm:pt>
    <dgm:pt modelId="{8F43FE7C-1342-429F-A2DF-81DB19232D72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熱門查詢距離關係圖</a:t>
          </a:r>
          <a:endParaRPr lang="zh-TW" alt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4BAB7-E5DB-467C-BEE8-3EB0DD74BC69}" type="parTrans" cxnId="{46CB121B-413F-44E4-8223-D4F4E845C3BB}">
      <dgm:prSet/>
      <dgm:spPr/>
      <dgm:t>
        <a:bodyPr/>
        <a:lstStyle/>
        <a:p>
          <a:endParaRPr lang="zh-TW" altLang="en-US"/>
        </a:p>
      </dgm:t>
    </dgm:pt>
    <dgm:pt modelId="{4222C11D-4DBC-4E24-8289-AF85C6E7DA63}" type="sibTrans" cxnId="{46CB121B-413F-44E4-8223-D4F4E845C3BB}">
      <dgm:prSet/>
      <dgm:spPr/>
      <dgm:t>
        <a:bodyPr/>
        <a:lstStyle/>
        <a:p>
          <a:endParaRPr lang="zh-TW" altLang="en-US"/>
        </a:p>
      </dgm:t>
    </dgm:pt>
    <dgm:pt modelId="{BED8FF60-1215-45AA-8999-489A48AB647B}">
      <dgm:prSet phldrT="[文字]"/>
      <dgm:spPr/>
      <dgm:t>
        <a:bodyPr/>
        <a:lstStyle/>
        <a:p>
          <a:r>
            <a:rPr lang="zh-TW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人潮熱區距離關係圖</a:t>
          </a:r>
          <a:endParaRPr lang="zh-TW" alt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97626B6-042F-4723-8376-72F87086FB6A}" type="parTrans" cxnId="{D8D9D41F-81AC-4DEF-BF76-2439AF3F5857}">
      <dgm:prSet/>
      <dgm:spPr/>
      <dgm:t>
        <a:bodyPr/>
        <a:lstStyle/>
        <a:p>
          <a:endParaRPr lang="zh-TW" altLang="en-US"/>
        </a:p>
      </dgm:t>
    </dgm:pt>
    <dgm:pt modelId="{5082AED9-E6C5-493C-9118-8CE300CE8F79}" type="sibTrans" cxnId="{D8D9D41F-81AC-4DEF-BF76-2439AF3F5857}">
      <dgm:prSet/>
      <dgm:spPr/>
      <dgm:t>
        <a:bodyPr/>
        <a:lstStyle/>
        <a:p>
          <a:endParaRPr lang="zh-TW" altLang="en-US"/>
        </a:p>
      </dgm:t>
    </dgm:pt>
    <dgm:pt modelId="{F496A17F-08ED-42E9-B2C9-57F4EA5F2221}" type="pres">
      <dgm:prSet presAssocID="{7D336E8E-F0BD-4773-B16F-D7427413BCC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6F1EAD4-47AC-4727-A1AF-6FAF8BA60D3C}" type="pres">
      <dgm:prSet presAssocID="{DD7C94A1-74AF-4B84-961D-1089A75B256F}" presName="gear1" presStyleLbl="node1" presStyleIdx="0" presStyleCnt="3">
        <dgm:presLayoutVars>
          <dgm:chMax val="1"/>
          <dgm:bulletEnabled val="1"/>
        </dgm:presLayoutVars>
      </dgm:prSet>
      <dgm:spPr/>
    </dgm:pt>
    <dgm:pt modelId="{C4752EC7-1E9D-48E3-94AF-1AD91C5EF914}" type="pres">
      <dgm:prSet presAssocID="{DD7C94A1-74AF-4B84-961D-1089A75B256F}" presName="gear1srcNode" presStyleLbl="node1" presStyleIdx="0" presStyleCnt="3"/>
      <dgm:spPr/>
    </dgm:pt>
    <dgm:pt modelId="{CA05357F-C5AC-4ED3-9085-217FE1A6277B}" type="pres">
      <dgm:prSet presAssocID="{DD7C94A1-74AF-4B84-961D-1089A75B256F}" presName="gear1dstNode" presStyleLbl="node1" presStyleIdx="0" presStyleCnt="3"/>
      <dgm:spPr/>
    </dgm:pt>
    <dgm:pt modelId="{6D1A4491-85D2-43FD-B79E-B0A0F5C62D27}" type="pres">
      <dgm:prSet presAssocID="{8F43FE7C-1342-429F-A2DF-81DB19232D7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FFC17E-B62D-420B-B192-4661DE190E46}" type="pres">
      <dgm:prSet presAssocID="{8F43FE7C-1342-429F-A2DF-81DB19232D72}" presName="gear2srcNode" presStyleLbl="node1" presStyleIdx="1" presStyleCnt="3"/>
      <dgm:spPr/>
    </dgm:pt>
    <dgm:pt modelId="{D387BAE4-D586-43F3-98BA-09CA40ECA23C}" type="pres">
      <dgm:prSet presAssocID="{8F43FE7C-1342-429F-A2DF-81DB19232D72}" presName="gear2dstNode" presStyleLbl="node1" presStyleIdx="1" presStyleCnt="3"/>
      <dgm:spPr/>
    </dgm:pt>
    <dgm:pt modelId="{67872775-6D06-4CF7-AFF5-D07A3424AAF8}" type="pres">
      <dgm:prSet presAssocID="{BED8FF60-1215-45AA-8999-489A48AB647B}" presName="gear3" presStyleLbl="node1" presStyleIdx="2" presStyleCnt="3"/>
      <dgm:spPr/>
      <dgm:t>
        <a:bodyPr/>
        <a:lstStyle/>
        <a:p>
          <a:endParaRPr lang="zh-TW" altLang="en-US"/>
        </a:p>
      </dgm:t>
    </dgm:pt>
    <dgm:pt modelId="{E1B25568-5B24-4766-90B7-4E9D6CA4953A}" type="pres">
      <dgm:prSet presAssocID="{BED8FF60-1215-45AA-8999-489A48AB647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BFFD59-6260-49FA-B40B-E119FA9598DC}" type="pres">
      <dgm:prSet presAssocID="{BED8FF60-1215-45AA-8999-489A48AB647B}" presName="gear3srcNode" presStyleLbl="node1" presStyleIdx="2" presStyleCnt="3"/>
      <dgm:spPr/>
    </dgm:pt>
    <dgm:pt modelId="{551FC505-2BA8-49F5-980C-E786BE6E2AEE}" type="pres">
      <dgm:prSet presAssocID="{BED8FF60-1215-45AA-8999-489A48AB647B}" presName="gear3dstNode" presStyleLbl="node1" presStyleIdx="2" presStyleCnt="3"/>
      <dgm:spPr/>
    </dgm:pt>
    <dgm:pt modelId="{1C146561-8D7A-40F7-BAFA-4F14E41A4077}" type="pres">
      <dgm:prSet presAssocID="{E0ADF427-9789-47A0-A789-8357C0862DA9}" presName="connector1" presStyleLbl="sibTrans2D1" presStyleIdx="0" presStyleCnt="3"/>
      <dgm:spPr/>
    </dgm:pt>
    <dgm:pt modelId="{D19C7463-E38A-4232-BB51-C48141E48890}" type="pres">
      <dgm:prSet presAssocID="{4222C11D-4DBC-4E24-8289-AF85C6E7DA63}" presName="connector2" presStyleLbl="sibTrans2D1" presStyleIdx="1" presStyleCnt="3"/>
      <dgm:spPr/>
    </dgm:pt>
    <dgm:pt modelId="{13B430B5-EBFE-4185-8043-44609DDC48BC}" type="pres">
      <dgm:prSet presAssocID="{5082AED9-E6C5-493C-9118-8CE300CE8F79}" presName="connector3" presStyleLbl="sibTrans2D1" presStyleIdx="2" presStyleCnt="3"/>
      <dgm:spPr/>
    </dgm:pt>
  </dgm:ptLst>
  <dgm:cxnLst>
    <dgm:cxn modelId="{81A133C0-5A4F-4655-AF7F-CBEE8A14D5E5}" type="presOf" srcId="{DD7C94A1-74AF-4B84-961D-1089A75B256F}" destId="{C4752EC7-1E9D-48E3-94AF-1AD91C5EF914}" srcOrd="1" destOrd="0" presId="urn:microsoft.com/office/officeart/2005/8/layout/gear1"/>
    <dgm:cxn modelId="{ED0CE602-7CBD-41FC-9719-C818BC15AA7D}" type="presOf" srcId="{BED8FF60-1215-45AA-8999-489A48AB647B}" destId="{551FC505-2BA8-49F5-980C-E786BE6E2AEE}" srcOrd="3" destOrd="0" presId="urn:microsoft.com/office/officeart/2005/8/layout/gear1"/>
    <dgm:cxn modelId="{F429E4C8-4DE1-468A-9AE0-C9ACFF359987}" type="presOf" srcId="{E0ADF427-9789-47A0-A789-8357C0862DA9}" destId="{1C146561-8D7A-40F7-BAFA-4F14E41A4077}" srcOrd="0" destOrd="0" presId="urn:microsoft.com/office/officeart/2005/8/layout/gear1"/>
    <dgm:cxn modelId="{D21A5F9A-E7DF-4AFB-AAD6-609A684B018A}" type="presOf" srcId="{DD7C94A1-74AF-4B84-961D-1089A75B256F}" destId="{CA05357F-C5AC-4ED3-9085-217FE1A6277B}" srcOrd="2" destOrd="0" presId="urn:microsoft.com/office/officeart/2005/8/layout/gear1"/>
    <dgm:cxn modelId="{24FC200B-C599-41E6-920F-7E2792ACC367}" type="presOf" srcId="{8F43FE7C-1342-429F-A2DF-81DB19232D72}" destId="{17FFC17E-B62D-420B-B192-4661DE190E46}" srcOrd="1" destOrd="0" presId="urn:microsoft.com/office/officeart/2005/8/layout/gear1"/>
    <dgm:cxn modelId="{DF8EB432-B52D-4B05-958E-69EEC9D209CB}" srcId="{7D336E8E-F0BD-4773-B16F-D7427413BCCF}" destId="{DD7C94A1-74AF-4B84-961D-1089A75B256F}" srcOrd="0" destOrd="0" parTransId="{77FE015D-21FD-44F1-BA98-02F55F7699EA}" sibTransId="{E0ADF427-9789-47A0-A789-8357C0862DA9}"/>
    <dgm:cxn modelId="{204834B6-AA03-4EBC-A370-E35BEE348413}" type="presOf" srcId="{5082AED9-E6C5-493C-9118-8CE300CE8F79}" destId="{13B430B5-EBFE-4185-8043-44609DDC48BC}" srcOrd="0" destOrd="0" presId="urn:microsoft.com/office/officeart/2005/8/layout/gear1"/>
    <dgm:cxn modelId="{2679DA18-BE0F-4737-9250-CB79124CEE57}" type="presOf" srcId="{DD7C94A1-74AF-4B84-961D-1089A75B256F}" destId="{F6F1EAD4-47AC-4727-A1AF-6FAF8BA60D3C}" srcOrd="0" destOrd="0" presId="urn:microsoft.com/office/officeart/2005/8/layout/gear1"/>
    <dgm:cxn modelId="{D308D7B1-64F4-4EFA-94E5-609C397400CA}" type="presOf" srcId="{BED8FF60-1215-45AA-8999-489A48AB647B}" destId="{67872775-6D06-4CF7-AFF5-D07A3424AAF8}" srcOrd="0" destOrd="0" presId="urn:microsoft.com/office/officeart/2005/8/layout/gear1"/>
    <dgm:cxn modelId="{46CB121B-413F-44E4-8223-D4F4E845C3BB}" srcId="{7D336E8E-F0BD-4773-B16F-D7427413BCCF}" destId="{8F43FE7C-1342-429F-A2DF-81DB19232D72}" srcOrd="1" destOrd="0" parTransId="{6614BAB7-E5DB-467C-BEE8-3EB0DD74BC69}" sibTransId="{4222C11D-4DBC-4E24-8289-AF85C6E7DA63}"/>
    <dgm:cxn modelId="{E3BD4039-59B2-45C5-BF3D-E514B6A00976}" type="presOf" srcId="{BED8FF60-1215-45AA-8999-489A48AB647B}" destId="{CBBFFD59-6260-49FA-B40B-E119FA9598DC}" srcOrd="2" destOrd="0" presId="urn:microsoft.com/office/officeart/2005/8/layout/gear1"/>
    <dgm:cxn modelId="{3ACF9E70-3421-43F3-A20D-6BAA0253FBE8}" type="presOf" srcId="{BED8FF60-1215-45AA-8999-489A48AB647B}" destId="{E1B25568-5B24-4766-90B7-4E9D6CA4953A}" srcOrd="1" destOrd="0" presId="urn:microsoft.com/office/officeart/2005/8/layout/gear1"/>
    <dgm:cxn modelId="{B6C9B840-C3C0-4543-AA32-48B1008A5A9D}" type="presOf" srcId="{7D336E8E-F0BD-4773-B16F-D7427413BCCF}" destId="{F496A17F-08ED-42E9-B2C9-57F4EA5F2221}" srcOrd="0" destOrd="0" presId="urn:microsoft.com/office/officeart/2005/8/layout/gear1"/>
    <dgm:cxn modelId="{7620116E-2199-4E5F-A033-997ED1BDA63B}" type="presOf" srcId="{8F43FE7C-1342-429F-A2DF-81DB19232D72}" destId="{D387BAE4-D586-43F3-98BA-09CA40ECA23C}" srcOrd="2" destOrd="0" presId="urn:microsoft.com/office/officeart/2005/8/layout/gear1"/>
    <dgm:cxn modelId="{E340CE48-6920-46C1-9517-F42830AE82DE}" type="presOf" srcId="{4222C11D-4DBC-4E24-8289-AF85C6E7DA63}" destId="{D19C7463-E38A-4232-BB51-C48141E48890}" srcOrd="0" destOrd="0" presId="urn:microsoft.com/office/officeart/2005/8/layout/gear1"/>
    <dgm:cxn modelId="{D8D9D41F-81AC-4DEF-BF76-2439AF3F5857}" srcId="{7D336E8E-F0BD-4773-B16F-D7427413BCCF}" destId="{BED8FF60-1215-45AA-8999-489A48AB647B}" srcOrd="2" destOrd="0" parTransId="{097626B6-042F-4723-8376-72F87086FB6A}" sibTransId="{5082AED9-E6C5-493C-9118-8CE300CE8F79}"/>
    <dgm:cxn modelId="{46C727B8-AD62-45B1-9061-7D531C6ED802}" type="presOf" srcId="{8F43FE7C-1342-429F-A2DF-81DB19232D72}" destId="{6D1A4491-85D2-43FD-B79E-B0A0F5C62D27}" srcOrd="0" destOrd="0" presId="urn:microsoft.com/office/officeart/2005/8/layout/gear1"/>
    <dgm:cxn modelId="{F90B438C-EF41-4101-A4E2-037AEEF01CEF}" type="presParOf" srcId="{F496A17F-08ED-42E9-B2C9-57F4EA5F2221}" destId="{F6F1EAD4-47AC-4727-A1AF-6FAF8BA60D3C}" srcOrd="0" destOrd="0" presId="urn:microsoft.com/office/officeart/2005/8/layout/gear1"/>
    <dgm:cxn modelId="{820F4630-0482-4F03-AF9E-DFA76F296F66}" type="presParOf" srcId="{F496A17F-08ED-42E9-B2C9-57F4EA5F2221}" destId="{C4752EC7-1E9D-48E3-94AF-1AD91C5EF914}" srcOrd="1" destOrd="0" presId="urn:microsoft.com/office/officeart/2005/8/layout/gear1"/>
    <dgm:cxn modelId="{233C3A99-E5C3-43D9-827C-1C6168DCFA7C}" type="presParOf" srcId="{F496A17F-08ED-42E9-B2C9-57F4EA5F2221}" destId="{CA05357F-C5AC-4ED3-9085-217FE1A6277B}" srcOrd="2" destOrd="0" presId="urn:microsoft.com/office/officeart/2005/8/layout/gear1"/>
    <dgm:cxn modelId="{E10A8ED5-4BE2-4807-9935-85E3574D7064}" type="presParOf" srcId="{F496A17F-08ED-42E9-B2C9-57F4EA5F2221}" destId="{6D1A4491-85D2-43FD-B79E-B0A0F5C62D27}" srcOrd="3" destOrd="0" presId="urn:microsoft.com/office/officeart/2005/8/layout/gear1"/>
    <dgm:cxn modelId="{B76CC473-E7B1-4A54-9ADA-F4C8699CC912}" type="presParOf" srcId="{F496A17F-08ED-42E9-B2C9-57F4EA5F2221}" destId="{17FFC17E-B62D-420B-B192-4661DE190E46}" srcOrd="4" destOrd="0" presId="urn:microsoft.com/office/officeart/2005/8/layout/gear1"/>
    <dgm:cxn modelId="{B32B3978-C283-457E-81C0-0C984FE98027}" type="presParOf" srcId="{F496A17F-08ED-42E9-B2C9-57F4EA5F2221}" destId="{D387BAE4-D586-43F3-98BA-09CA40ECA23C}" srcOrd="5" destOrd="0" presId="urn:microsoft.com/office/officeart/2005/8/layout/gear1"/>
    <dgm:cxn modelId="{BED23E94-65E4-4309-8B7D-657E6544BF1E}" type="presParOf" srcId="{F496A17F-08ED-42E9-B2C9-57F4EA5F2221}" destId="{67872775-6D06-4CF7-AFF5-D07A3424AAF8}" srcOrd="6" destOrd="0" presId="urn:microsoft.com/office/officeart/2005/8/layout/gear1"/>
    <dgm:cxn modelId="{778F78A4-EB4D-4FAB-9526-F7A08D401F39}" type="presParOf" srcId="{F496A17F-08ED-42E9-B2C9-57F4EA5F2221}" destId="{E1B25568-5B24-4766-90B7-4E9D6CA4953A}" srcOrd="7" destOrd="0" presId="urn:microsoft.com/office/officeart/2005/8/layout/gear1"/>
    <dgm:cxn modelId="{8A7BEE3B-2CC9-4C90-AD2C-BBC38C801FF4}" type="presParOf" srcId="{F496A17F-08ED-42E9-B2C9-57F4EA5F2221}" destId="{CBBFFD59-6260-49FA-B40B-E119FA9598DC}" srcOrd="8" destOrd="0" presId="urn:microsoft.com/office/officeart/2005/8/layout/gear1"/>
    <dgm:cxn modelId="{874D73D8-729E-493D-83C0-EC8B0DC1D75D}" type="presParOf" srcId="{F496A17F-08ED-42E9-B2C9-57F4EA5F2221}" destId="{551FC505-2BA8-49F5-980C-E786BE6E2AEE}" srcOrd="9" destOrd="0" presId="urn:microsoft.com/office/officeart/2005/8/layout/gear1"/>
    <dgm:cxn modelId="{FA0DEDF7-9A40-4102-88D5-094F5B8BBE2C}" type="presParOf" srcId="{F496A17F-08ED-42E9-B2C9-57F4EA5F2221}" destId="{1C146561-8D7A-40F7-BAFA-4F14E41A4077}" srcOrd="10" destOrd="0" presId="urn:microsoft.com/office/officeart/2005/8/layout/gear1"/>
    <dgm:cxn modelId="{835FCFB6-622E-4D76-8718-3A954C1E0278}" type="presParOf" srcId="{F496A17F-08ED-42E9-B2C9-57F4EA5F2221}" destId="{D19C7463-E38A-4232-BB51-C48141E48890}" srcOrd="11" destOrd="0" presId="urn:microsoft.com/office/officeart/2005/8/layout/gear1"/>
    <dgm:cxn modelId="{B0C751C7-F848-4960-87EB-7E8D304152F9}" type="presParOf" srcId="{F496A17F-08ED-42E9-B2C9-57F4EA5F2221}" destId="{13B430B5-EBFE-4185-8043-44609DDC48B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1EAD4-47AC-4727-A1AF-6FAF8BA60D3C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借還規劃</a:t>
          </a:r>
          <a:endParaRPr lang="zh-TW" altLang="en-US" sz="17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92232" y="3136513"/>
        <a:ext cx="1781934" cy="1531918"/>
      </dsp:txXfrm>
    </dsp:sp>
    <dsp:sp modelId="{6D1A4491-85D2-43FD-B79E-B0A0F5C62D27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5">
                <a:hueOff val="2130522"/>
                <a:satOff val="-14104"/>
                <a:lumOff val="-245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130522"/>
                <a:satOff val="-14104"/>
                <a:lumOff val="-245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熱門查詢距離關係圖</a:t>
          </a:r>
          <a:endParaRPr lang="zh-TW" altLang="en-US" sz="17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604759" y="2282937"/>
        <a:ext cx="1076134" cy="1069538"/>
      </dsp:txXfrm>
    </dsp:sp>
    <dsp:sp modelId="{67872775-6D06-4CF7-AFF5-D07A3424AAF8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人潮熱區距離關係圖</a:t>
          </a:r>
          <a:endParaRPr lang="zh-TW" altLang="en-US" sz="17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20700000">
        <a:off x="3738879" y="704426"/>
        <a:ext cx="1192106" cy="1192106"/>
      </dsp:txXfrm>
    </dsp:sp>
    <dsp:sp modelId="{1C146561-8D7A-40F7-BAFA-4F14E41A4077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9C7463-E38A-4232-BB51-C48141E48890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2130522"/>
                <a:satOff val="-14104"/>
                <a:lumOff val="-245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130522"/>
                <a:satOff val="-14104"/>
                <a:lumOff val="-245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B430B5-EBFE-4185-8043-44609DDC48BC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使用建議系統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新竹黑客松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開放黑客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松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MIP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164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0107"/>
            <a:ext cx="9905998" cy="1478570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1630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：目前位置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</a:p>
          <a:p>
            <a:pPr marL="457200" lvl="1" indent="0">
              <a:buNone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輸入出發位置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：借車站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：還車站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：目的地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62" y="1437572"/>
            <a:ext cx="8055560" cy="46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02927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熱門查詢距離關係圖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民眾查詢度最高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Top10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的目的地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以走路較輕鬆的距離半徑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畫一個圓。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重疊的藍區就代表建議需要有站點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紅色：高借還站點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橘色：中借還站點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綠色：低借還站點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本圖代表建議在此區多新增站點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雖圖中有站點，但均為高借還站點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9" r="23795"/>
          <a:stretch/>
        </p:blipFill>
        <p:spPr>
          <a:xfrm>
            <a:off x="6094411" y="618518"/>
            <a:ext cx="5897573" cy="57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(4/5)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1630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人潮熱區距離關係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人潮熱區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觀光景點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百貨商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走路較輕鬆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距離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畫一個圓。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25" y="1464012"/>
            <a:ext cx="7516982" cy="45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(5/5)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1630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人潮熱區距離關係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圖中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紅色：高借還站點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橘色：中借還站點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綠色：低借還站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可查看得知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香山火車站附近有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但借用後？去哪還？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因附近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有觀光區可於附近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06749"/>
            <a:ext cx="5115277" cy="61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新竹市公共自行車租賃系統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新竹市觀光景點清單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新竹市電影院名冊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新竹市公有停車場相關資訊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新竹市公共自行車租賃系統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車站基本資料集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高鐵車站資料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7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建議開放資料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建議新竹市政府開放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即時站點租借狀況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公司開放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借還明細狀況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建議教育部開放全國學校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32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我們認為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資料開放黑客松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是用目前政府資料開放的內容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發想可以應用的創新系統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我們選擇了製作這個系統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幫助民眾、政府、其他業者創造三贏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局面。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3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Thanks!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感謝聆聽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7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情境說明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建議開放資料集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1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你或許曾經有一樣的狀況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141412" y="1939264"/>
            <a:ext cx="9905999" cy="4326523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跟朋友約看電影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騎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好了。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我要去哪裡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阿？對了，我有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終於走到借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的地方了。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出發！！！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你或許曾經有一樣的狀況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141413" y="1761294"/>
            <a:ext cx="5701246" cy="4768381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終於到了！！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不對，我要去哪裡還？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再次打開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APP….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什麼！！附近沒有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！最近的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是剛剛借的那裏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殘念！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可是我看電影最少要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個小時捏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好吧，還有一點時間，騎回去再走過來。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為什麼政府不再這附近設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0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民眾碰到的問題？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想騎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的目的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便宜、運動、中距離。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但我要去的地方沒有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我不知道該去哪裡借哪裡還比較好。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政府碰到的問題？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民眾到底想騎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去哪？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目前到底該在哪裡建站點？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不想要民怨。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37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b="21164"/>
          <a:stretch/>
        </p:blipFill>
        <p:spPr>
          <a:xfrm>
            <a:off x="7159864" y="71409"/>
            <a:ext cx="3024178" cy="40687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(1/3)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目前市面上跟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眾多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大家都有：附近站點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有些有路線規劃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但都是告訴你站點在哪裡？怎麼去？而已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競爭激烈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但我們不是想競爭，而是要幫助他們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所以大家都有的功能我們就不做了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b="16522"/>
          <a:stretch/>
        </p:blipFill>
        <p:spPr>
          <a:xfrm>
            <a:off x="9127790" y="1550595"/>
            <a:ext cx="2975873" cy="42406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/>
          <a:stretch/>
        </p:blipFill>
        <p:spPr>
          <a:xfrm>
            <a:off x="6681185" y="2366432"/>
            <a:ext cx="2655963" cy="44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(2/3)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41557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所以我們想做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讓民眾方便查詢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不需要二次查詢站點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讓政府知道民眾想去哪裡來建立站點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知道民眾查詢去哪裡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民眾聚集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熱門區域學校、百貨公司、交通接駁、觀光景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交叉比對來挑選可建立站點的位置區域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讓其他同業願意嵌入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嵌入要簡單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不需要費用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功能可以加強他們系統的功能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16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(3/3)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组合 66"/>
          <p:cNvGrpSpPr/>
          <p:nvPr/>
        </p:nvGrpSpPr>
        <p:grpSpPr>
          <a:xfrm>
            <a:off x="4099196" y="3895134"/>
            <a:ext cx="1837556" cy="1832160"/>
            <a:chOff x="4923532" y="2276872"/>
            <a:chExt cx="2060748" cy="2054696"/>
          </a:xfrm>
        </p:grpSpPr>
        <p:sp>
          <p:nvSpPr>
            <p:cNvPr id="5" name="泪滴形 1"/>
            <p:cNvSpPr/>
            <p:nvPr/>
          </p:nvSpPr>
          <p:spPr>
            <a:xfrm>
              <a:off x="4923532" y="2382416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泪滴形 1"/>
            <p:cNvSpPr/>
            <p:nvPr/>
          </p:nvSpPr>
          <p:spPr>
            <a:xfrm>
              <a:off x="5035128" y="2276872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0800000" scaled="1"/>
              <a:tileRect/>
            </a:gra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泪滴形 1"/>
            <p:cNvSpPr/>
            <p:nvPr/>
          </p:nvSpPr>
          <p:spPr>
            <a:xfrm>
              <a:off x="5212281" y="2276872"/>
              <a:ext cx="1771999" cy="1007429"/>
            </a:xfrm>
            <a:custGeom>
              <a:avLst/>
              <a:gdLst/>
              <a:ahLst/>
              <a:cxnLst/>
              <a:rect l="l" t="t" r="r" b="b"/>
              <a:pathLst>
                <a:path w="1771999" h="1007429">
                  <a:moveTo>
                    <a:pt x="797423" y="0"/>
                  </a:moveTo>
                  <a:lnTo>
                    <a:pt x="1771999" y="0"/>
                  </a:lnTo>
                  <a:lnTo>
                    <a:pt x="1771999" y="974576"/>
                  </a:lnTo>
                  <a:lnTo>
                    <a:pt x="1770340" y="1007429"/>
                  </a:lnTo>
                  <a:cubicBezTo>
                    <a:pt x="1680293" y="944072"/>
                    <a:pt x="1584156" y="885326"/>
                    <a:pt x="1481700" y="833308"/>
                  </a:cubicBezTo>
                  <a:lnTo>
                    <a:pt x="1481700" y="290299"/>
                  </a:lnTo>
                  <a:lnTo>
                    <a:pt x="797423" y="290299"/>
                  </a:lnTo>
                  <a:cubicBezTo>
                    <a:pt x="626144" y="290299"/>
                    <a:pt x="469563" y="353229"/>
                    <a:pt x="351465" y="459450"/>
                  </a:cubicBezTo>
                  <a:cubicBezTo>
                    <a:pt x="236922" y="439028"/>
                    <a:pt x="119532" y="425171"/>
                    <a:pt x="0" y="416700"/>
                  </a:cubicBezTo>
                  <a:cubicBezTo>
                    <a:pt x="175048" y="164401"/>
                    <a:pt x="467037" y="0"/>
                    <a:pt x="797423" y="0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ysClr val="window" lastClr="FFFFFF">
                    <a:alpha val="50000"/>
                  </a:sysClr>
                </a:gs>
                <a:gs pos="69000">
                  <a:sysClr val="window" lastClr="FFFFFF">
                    <a:alpha val="0"/>
                  </a:sysClr>
                </a:gs>
              </a:gsLst>
              <a:lin ang="16200000" scaled="1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/>
                  </a:gs>
                  <a:gs pos="76000">
                    <a:sysClr val="window" lastClr="FFFFFF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组合 70"/>
          <p:cNvGrpSpPr/>
          <p:nvPr/>
        </p:nvGrpSpPr>
        <p:grpSpPr>
          <a:xfrm rot="5400000">
            <a:off x="4091606" y="2047576"/>
            <a:ext cx="1837556" cy="1832160"/>
            <a:chOff x="4923532" y="2276872"/>
            <a:chExt cx="2060748" cy="2054696"/>
          </a:xfrm>
        </p:grpSpPr>
        <p:sp>
          <p:nvSpPr>
            <p:cNvPr id="9" name="泪滴形 1"/>
            <p:cNvSpPr/>
            <p:nvPr/>
          </p:nvSpPr>
          <p:spPr>
            <a:xfrm>
              <a:off x="4923532" y="2382416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泪滴形 1"/>
            <p:cNvSpPr/>
            <p:nvPr/>
          </p:nvSpPr>
          <p:spPr>
            <a:xfrm>
              <a:off x="5035128" y="2276872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0800000" scaled="1"/>
              <a:tileRect/>
            </a:gra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泪滴形 1"/>
            <p:cNvSpPr/>
            <p:nvPr/>
          </p:nvSpPr>
          <p:spPr>
            <a:xfrm>
              <a:off x="5212281" y="2276872"/>
              <a:ext cx="1771999" cy="1007429"/>
            </a:xfrm>
            <a:custGeom>
              <a:avLst/>
              <a:gdLst/>
              <a:ahLst/>
              <a:cxnLst/>
              <a:rect l="l" t="t" r="r" b="b"/>
              <a:pathLst>
                <a:path w="1771999" h="1007429">
                  <a:moveTo>
                    <a:pt x="797423" y="0"/>
                  </a:moveTo>
                  <a:lnTo>
                    <a:pt x="1771999" y="0"/>
                  </a:lnTo>
                  <a:lnTo>
                    <a:pt x="1771999" y="974576"/>
                  </a:lnTo>
                  <a:lnTo>
                    <a:pt x="1770340" y="1007429"/>
                  </a:lnTo>
                  <a:cubicBezTo>
                    <a:pt x="1680293" y="944072"/>
                    <a:pt x="1584156" y="885326"/>
                    <a:pt x="1481700" y="833308"/>
                  </a:cubicBezTo>
                  <a:lnTo>
                    <a:pt x="1481700" y="290299"/>
                  </a:lnTo>
                  <a:lnTo>
                    <a:pt x="797423" y="290299"/>
                  </a:lnTo>
                  <a:cubicBezTo>
                    <a:pt x="626144" y="290299"/>
                    <a:pt x="469563" y="353229"/>
                    <a:pt x="351465" y="459450"/>
                  </a:cubicBezTo>
                  <a:cubicBezTo>
                    <a:pt x="236922" y="439028"/>
                    <a:pt x="119532" y="425171"/>
                    <a:pt x="0" y="416700"/>
                  </a:cubicBezTo>
                  <a:cubicBezTo>
                    <a:pt x="175048" y="164401"/>
                    <a:pt x="467037" y="0"/>
                    <a:pt x="797423" y="0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ysClr val="window" lastClr="FFFFFF">
                    <a:alpha val="50000"/>
                  </a:sysClr>
                </a:gs>
                <a:gs pos="69000">
                  <a:sysClr val="window" lastClr="FFFFFF">
                    <a:alpha val="0"/>
                  </a:sysClr>
                </a:gs>
              </a:gsLst>
              <a:lin ang="16200000" scaled="1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/>
                  </a:gs>
                  <a:gs pos="76000">
                    <a:sysClr val="window" lastClr="FFFFFF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" name="组合 74"/>
          <p:cNvGrpSpPr/>
          <p:nvPr/>
        </p:nvGrpSpPr>
        <p:grpSpPr>
          <a:xfrm rot="16200000">
            <a:off x="5959735" y="3897833"/>
            <a:ext cx="1837556" cy="1832160"/>
            <a:chOff x="4923532" y="2276872"/>
            <a:chExt cx="2060748" cy="2054696"/>
          </a:xfrm>
        </p:grpSpPr>
        <p:sp>
          <p:nvSpPr>
            <p:cNvPr id="13" name="泪滴形 1"/>
            <p:cNvSpPr/>
            <p:nvPr/>
          </p:nvSpPr>
          <p:spPr>
            <a:xfrm>
              <a:off x="4923532" y="2382416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泪滴形 1"/>
            <p:cNvSpPr/>
            <p:nvPr/>
          </p:nvSpPr>
          <p:spPr>
            <a:xfrm>
              <a:off x="5035128" y="2276872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0800000" scaled="1"/>
              <a:tileRect/>
            </a:gra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泪滴形 1"/>
            <p:cNvSpPr/>
            <p:nvPr/>
          </p:nvSpPr>
          <p:spPr>
            <a:xfrm>
              <a:off x="5212281" y="2276872"/>
              <a:ext cx="1771999" cy="1007429"/>
            </a:xfrm>
            <a:custGeom>
              <a:avLst/>
              <a:gdLst/>
              <a:ahLst/>
              <a:cxnLst/>
              <a:rect l="l" t="t" r="r" b="b"/>
              <a:pathLst>
                <a:path w="1771999" h="1007429">
                  <a:moveTo>
                    <a:pt x="797423" y="0"/>
                  </a:moveTo>
                  <a:lnTo>
                    <a:pt x="1771999" y="0"/>
                  </a:lnTo>
                  <a:lnTo>
                    <a:pt x="1771999" y="974576"/>
                  </a:lnTo>
                  <a:lnTo>
                    <a:pt x="1770340" y="1007429"/>
                  </a:lnTo>
                  <a:cubicBezTo>
                    <a:pt x="1680293" y="944072"/>
                    <a:pt x="1584156" y="885326"/>
                    <a:pt x="1481700" y="833308"/>
                  </a:cubicBezTo>
                  <a:lnTo>
                    <a:pt x="1481700" y="290299"/>
                  </a:lnTo>
                  <a:lnTo>
                    <a:pt x="797423" y="290299"/>
                  </a:lnTo>
                  <a:cubicBezTo>
                    <a:pt x="626144" y="290299"/>
                    <a:pt x="469563" y="353229"/>
                    <a:pt x="351465" y="459450"/>
                  </a:cubicBezTo>
                  <a:cubicBezTo>
                    <a:pt x="236922" y="439028"/>
                    <a:pt x="119532" y="425171"/>
                    <a:pt x="0" y="416700"/>
                  </a:cubicBezTo>
                  <a:cubicBezTo>
                    <a:pt x="175048" y="164401"/>
                    <a:pt x="467037" y="0"/>
                    <a:pt x="797423" y="0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ysClr val="window" lastClr="FFFFFF">
                    <a:alpha val="50000"/>
                  </a:sysClr>
                </a:gs>
                <a:gs pos="69000">
                  <a:sysClr val="window" lastClr="FFFFFF">
                    <a:alpha val="0"/>
                  </a:sysClr>
                </a:gs>
              </a:gsLst>
              <a:lin ang="16200000" scaled="1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/>
                  </a:gs>
                  <a:gs pos="76000">
                    <a:sysClr val="window" lastClr="FFFFFF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组合 78"/>
          <p:cNvGrpSpPr/>
          <p:nvPr/>
        </p:nvGrpSpPr>
        <p:grpSpPr>
          <a:xfrm rot="10800000">
            <a:off x="5962433" y="2050603"/>
            <a:ext cx="1837556" cy="1832160"/>
            <a:chOff x="4923532" y="2276872"/>
            <a:chExt cx="2060748" cy="2054696"/>
          </a:xfrm>
        </p:grpSpPr>
        <p:sp>
          <p:nvSpPr>
            <p:cNvPr id="17" name="泪滴形 1"/>
            <p:cNvSpPr/>
            <p:nvPr/>
          </p:nvSpPr>
          <p:spPr>
            <a:xfrm>
              <a:off x="4923532" y="2382416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泪滴形 1"/>
            <p:cNvSpPr/>
            <p:nvPr/>
          </p:nvSpPr>
          <p:spPr>
            <a:xfrm>
              <a:off x="5035128" y="2276872"/>
              <a:ext cx="1949152" cy="1949152"/>
            </a:xfrm>
            <a:custGeom>
              <a:avLst/>
              <a:gdLst/>
              <a:ahLst/>
              <a:cxnLst/>
              <a:rect l="l" t="t" r="r" b="b"/>
              <a:pathLst>
                <a:path w="3384376" h="3384376">
                  <a:moveTo>
                    <a:pt x="1692188" y="504056"/>
                  </a:moveTo>
                  <a:cubicBezTo>
                    <a:pt x="1036001" y="504056"/>
                    <a:pt x="504056" y="1036001"/>
                    <a:pt x="504056" y="1692188"/>
                  </a:cubicBezTo>
                  <a:cubicBezTo>
                    <a:pt x="504056" y="2348375"/>
                    <a:pt x="1036001" y="2880320"/>
                    <a:pt x="1692188" y="2880320"/>
                  </a:cubicBezTo>
                  <a:cubicBezTo>
                    <a:pt x="2348375" y="2880320"/>
                    <a:pt x="2880320" y="2348375"/>
                    <a:pt x="2880320" y="1692188"/>
                  </a:cubicBezTo>
                  <a:lnTo>
                    <a:pt x="2880320" y="504056"/>
                  </a:lnTo>
                  <a:close/>
                  <a:moveTo>
                    <a:pt x="1692188" y="0"/>
                  </a:moveTo>
                  <a:lnTo>
                    <a:pt x="3384376" y="0"/>
                  </a:lnTo>
                  <a:lnTo>
                    <a:pt x="3384376" y="1692188"/>
                  </a:lnTo>
                  <a:cubicBezTo>
                    <a:pt x="3384376" y="2626758"/>
                    <a:pt x="2626758" y="3384376"/>
                    <a:pt x="1692188" y="3384376"/>
                  </a:cubicBezTo>
                  <a:cubicBezTo>
                    <a:pt x="757618" y="3384376"/>
                    <a:pt x="0" y="2626758"/>
                    <a:pt x="0" y="1692188"/>
                  </a:cubicBezTo>
                  <a:cubicBezTo>
                    <a:pt x="0" y="757618"/>
                    <a:pt x="757618" y="0"/>
                    <a:pt x="1692188" y="0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泪滴形 1"/>
            <p:cNvSpPr/>
            <p:nvPr/>
          </p:nvSpPr>
          <p:spPr>
            <a:xfrm>
              <a:off x="5212281" y="2276872"/>
              <a:ext cx="1771999" cy="1007429"/>
            </a:xfrm>
            <a:custGeom>
              <a:avLst/>
              <a:gdLst/>
              <a:ahLst/>
              <a:cxnLst/>
              <a:rect l="l" t="t" r="r" b="b"/>
              <a:pathLst>
                <a:path w="1771999" h="1007429">
                  <a:moveTo>
                    <a:pt x="797423" y="0"/>
                  </a:moveTo>
                  <a:lnTo>
                    <a:pt x="1771999" y="0"/>
                  </a:lnTo>
                  <a:lnTo>
                    <a:pt x="1771999" y="974576"/>
                  </a:lnTo>
                  <a:lnTo>
                    <a:pt x="1770340" y="1007429"/>
                  </a:lnTo>
                  <a:cubicBezTo>
                    <a:pt x="1680293" y="944072"/>
                    <a:pt x="1584156" y="885326"/>
                    <a:pt x="1481700" y="833308"/>
                  </a:cubicBezTo>
                  <a:lnTo>
                    <a:pt x="1481700" y="290299"/>
                  </a:lnTo>
                  <a:lnTo>
                    <a:pt x="797423" y="290299"/>
                  </a:lnTo>
                  <a:cubicBezTo>
                    <a:pt x="626144" y="290299"/>
                    <a:pt x="469563" y="353229"/>
                    <a:pt x="351465" y="459450"/>
                  </a:cubicBezTo>
                  <a:cubicBezTo>
                    <a:pt x="236922" y="439028"/>
                    <a:pt x="119532" y="425171"/>
                    <a:pt x="0" y="416700"/>
                  </a:cubicBezTo>
                  <a:cubicBezTo>
                    <a:pt x="175048" y="164401"/>
                    <a:pt x="467037" y="0"/>
                    <a:pt x="797423" y="0"/>
                  </a:cubicBezTo>
                  <a:close/>
                </a:path>
              </a:pathLst>
            </a:custGeom>
            <a:gradFill flip="none" rotWithShape="1">
              <a:gsLst>
                <a:gs pos="23000">
                  <a:sysClr val="window" lastClr="FFFFFF">
                    <a:alpha val="50000"/>
                  </a:sysClr>
                </a:gs>
                <a:gs pos="69000">
                  <a:sysClr val="window" lastClr="FFFFFF">
                    <a:alpha val="0"/>
                  </a:sysClr>
                </a:gs>
              </a:gsLst>
              <a:lin ang="16200000" scaled="1"/>
              <a:tileRect/>
            </a:gradFill>
            <a:ln w="3175" cap="flat" cmpd="sng" algn="ctr">
              <a:gradFill flip="none" rotWithShape="1">
                <a:gsLst>
                  <a:gs pos="0">
                    <a:sysClr val="window" lastClr="FFFFFF"/>
                  </a:gs>
                  <a:gs pos="76000">
                    <a:sysClr val="window" lastClr="FFFFFF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椭圆 82"/>
          <p:cNvSpPr>
            <a:spLocks noChangeArrowheads="1"/>
          </p:cNvSpPr>
          <p:nvPr/>
        </p:nvSpPr>
        <p:spPr bwMode="auto">
          <a:xfrm>
            <a:off x="3115870" y="5633181"/>
            <a:ext cx="5631892" cy="995550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93000"/>
                  <a:lumOff val="7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83"/>
          <p:cNvSpPr txBox="1"/>
          <p:nvPr/>
        </p:nvSpPr>
        <p:spPr>
          <a:xfrm>
            <a:off x="4790248" y="2552075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ln w="18000">
                  <a:solidFill>
                    <a:srgbClr val="119707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endParaRPr lang="zh-CN" altLang="en-US" sz="6000" b="1" dirty="0">
              <a:ln w="18000">
                <a:solidFill>
                  <a:srgbClr val="119707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84"/>
          <p:cNvSpPr txBox="1"/>
          <p:nvPr/>
        </p:nvSpPr>
        <p:spPr>
          <a:xfrm>
            <a:off x="6444789" y="2552075"/>
            <a:ext cx="981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ln w="18000">
                  <a:solidFill>
                    <a:srgbClr val="006A96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CN" altLang="en-US" sz="6000" b="1" dirty="0">
              <a:ln w="18000">
                <a:solidFill>
                  <a:srgbClr val="006A96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85"/>
          <p:cNvSpPr txBox="1"/>
          <p:nvPr/>
        </p:nvSpPr>
        <p:spPr>
          <a:xfrm>
            <a:off x="4632352" y="4302492"/>
            <a:ext cx="813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ln w="18000">
                  <a:solidFill>
                    <a:srgbClr val="C73E01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endParaRPr lang="zh-CN" altLang="en-US" sz="6000" b="1" dirty="0">
              <a:ln w="18000">
                <a:solidFill>
                  <a:srgbClr val="C73E01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86"/>
          <p:cNvSpPr txBox="1"/>
          <p:nvPr/>
        </p:nvSpPr>
        <p:spPr>
          <a:xfrm>
            <a:off x="6580928" y="4302492"/>
            <a:ext cx="638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ln w="18000">
                  <a:solidFill>
                    <a:srgbClr val="BE1247"/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CN" altLang="en-US" sz="6000" b="1" dirty="0">
              <a:ln w="18000">
                <a:solidFill>
                  <a:srgbClr val="BE1247"/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 flipH="1">
            <a:off x="1141413" y="2255941"/>
            <a:ext cx="152295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 flipH="1">
            <a:off x="1340342" y="2646600"/>
            <a:ext cx="3096203" cy="116955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1.Web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不須下載</a:t>
            </a:r>
            <a:endParaRPr lang="en-US" altLang="zh-TW" sz="1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民眾借還不須重複查詢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協助政府分析熱門區域</a:t>
            </a:r>
            <a:endParaRPr lang="en-US" altLang="zh-TW" sz="1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協助建議政府未來建置站點位置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接连接符 90"/>
          <p:cNvCxnSpPr/>
          <p:nvPr/>
        </p:nvCxnSpPr>
        <p:spPr>
          <a:xfrm>
            <a:off x="1061686" y="2608872"/>
            <a:ext cx="3126731" cy="0"/>
          </a:xfrm>
          <a:prstGeom prst="line">
            <a:avLst/>
          </a:prstGeom>
          <a:noFill/>
          <a:ln w="25400" cap="flat" cmpd="sng" algn="ctr">
            <a:solidFill>
              <a:srgbClr val="119707"/>
            </a:solidFill>
            <a:prstDash val="sysDot"/>
            <a:headEnd type="oval"/>
            <a:tailEnd type="oval"/>
          </a:ln>
          <a:effectLst/>
        </p:spPr>
      </p:cxnSp>
      <p:sp>
        <p:nvSpPr>
          <p:cNvPr id="29" name="TextBox 11"/>
          <p:cNvSpPr txBox="1">
            <a:spLocks noChangeArrowheads="1"/>
          </p:cNvSpPr>
          <p:nvPr/>
        </p:nvSpPr>
        <p:spPr bwMode="auto">
          <a:xfrm flipH="1">
            <a:off x="2092640" y="4339017"/>
            <a:ext cx="152295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 flipH="1">
            <a:off x="2092638" y="4765158"/>
            <a:ext cx="1944559" cy="73866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目前沒有類似功能</a:t>
            </a:r>
            <a:endParaRPr lang="en-US" altLang="zh-TW" sz="1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14400" eaLnBrk="1" hangingPunct="1">
              <a:defRPr/>
            </a:pP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可被嵌入使用</a:t>
            </a:r>
            <a:endParaRPr lang="en-US" altLang="zh-TW" sz="1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接连接符 94"/>
          <p:cNvCxnSpPr/>
          <p:nvPr/>
        </p:nvCxnSpPr>
        <p:spPr>
          <a:xfrm>
            <a:off x="2092640" y="4677571"/>
            <a:ext cx="2095777" cy="0"/>
          </a:xfrm>
          <a:prstGeom prst="line">
            <a:avLst/>
          </a:prstGeom>
          <a:noFill/>
          <a:ln w="25400" cap="flat" cmpd="sng" algn="ctr">
            <a:solidFill>
              <a:srgbClr val="C73E01"/>
            </a:solidFill>
            <a:prstDash val="sysDot"/>
            <a:headEnd type="oval"/>
            <a:tailEnd type="oval"/>
          </a:ln>
          <a:effectLst/>
        </p:spPr>
      </p:cxnSp>
      <p:sp>
        <p:nvSpPr>
          <p:cNvPr id="33" name="TextBox 11"/>
          <p:cNvSpPr txBox="1">
            <a:spLocks noChangeArrowheads="1"/>
          </p:cNvSpPr>
          <p:nvPr/>
        </p:nvSpPr>
        <p:spPr bwMode="auto">
          <a:xfrm flipH="1">
            <a:off x="9552937" y="2300552"/>
            <a:ext cx="152295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TextBox 11"/>
          <p:cNvSpPr txBox="1">
            <a:spLocks noChangeArrowheads="1"/>
          </p:cNvSpPr>
          <p:nvPr/>
        </p:nvSpPr>
        <p:spPr bwMode="auto">
          <a:xfrm flipH="1">
            <a:off x="8332291" y="2641152"/>
            <a:ext cx="2867573" cy="95410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功能較少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需要推廣被民眾知道</a:t>
            </a:r>
            <a:endParaRPr lang="en-US" altLang="zh-TW" sz="1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需要改變民眾習慣使用的</a:t>
            </a:r>
            <a:r>
              <a:rPr lang="en-US" altLang="zh-TW" sz="1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接连接符 98"/>
          <p:cNvCxnSpPr/>
          <p:nvPr/>
        </p:nvCxnSpPr>
        <p:spPr>
          <a:xfrm>
            <a:off x="7728956" y="2608872"/>
            <a:ext cx="3318455" cy="30778"/>
          </a:xfrm>
          <a:prstGeom prst="line">
            <a:avLst/>
          </a:prstGeom>
          <a:noFill/>
          <a:ln w="25400" cap="flat" cmpd="sng" algn="ctr">
            <a:solidFill>
              <a:srgbClr val="006A96"/>
            </a:solidFill>
            <a:prstDash val="sysDot"/>
            <a:headEnd type="oval"/>
            <a:tailEnd type="oval"/>
          </a:ln>
          <a:effectLst/>
        </p:spPr>
      </p:cxnSp>
      <p:sp>
        <p:nvSpPr>
          <p:cNvPr id="37" name="TextBox 11"/>
          <p:cNvSpPr txBox="1">
            <a:spLocks noChangeArrowheads="1"/>
          </p:cNvSpPr>
          <p:nvPr/>
        </p:nvSpPr>
        <p:spPr bwMode="auto">
          <a:xfrm flipH="1">
            <a:off x="8855292" y="4295923"/>
            <a:ext cx="1522950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威脅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接连接符 102"/>
          <p:cNvCxnSpPr/>
          <p:nvPr/>
        </p:nvCxnSpPr>
        <p:spPr>
          <a:xfrm>
            <a:off x="7728956" y="4634481"/>
            <a:ext cx="2649286" cy="43090"/>
          </a:xfrm>
          <a:prstGeom prst="line">
            <a:avLst/>
          </a:prstGeom>
          <a:noFill/>
          <a:ln w="25400" cap="flat" cmpd="sng" algn="ctr">
            <a:solidFill>
              <a:srgbClr val="BE1247"/>
            </a:solidFill>
            <a:prstDash val="sysDot"/>
            <a:headEnd type="oval"/>
            <a:tailEnd type="oval"/>
          </a:ln>
          <a:effectLst/>
        </p:spPr>
      </p:cxnSp>
      <p:sp>
        <p:nvSpPr>
          <p:cNvPr id="41" name="TextBox 11"/>
          <p:cNvSpPr txBox="1">
            <a:spLocks noChangeArrowheads="1"/>
          </p:cNvSpPr>
          <p:nvPr/>
        </p:nvSpPr>
        <p:spPr bwMode="auto">
          <a:xfrm flipH="1">
            <a:off x="8013896" y="4751651"/>
            <a:ext cx="2364346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kumimoji="0" lang="zh-TW" alt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進入門檻低，容易被複製</a:t>
            </a:r>
            <a:endParaRPr kumimoji="0" lang="en-US" altLang="zh-TW" sz="1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1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1630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使用建議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借還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哪裡借？哪裡還？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熱門查詢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關係圖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最多人查詢的位置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站點關係圖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人潮熱區距離關係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人潮熱區距離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Youbike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站點關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>
              <a:buFont typeface="Wingdings" panose="05000000000000000000" pitchFamily="2" charset="2"/>
              <a:buChar char="n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學校、百貨公司、交通接駁、觀光景點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87146003"/>
              </p:ext>
            </p:extLst>
          </p:nvPr>
        </p:nvGraphicFramePr>
        <p:xfrm>
          <a:off x="4124687" y="2716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TM04033919[[fn=電路]]</Template>
  <TotalTime>178</TotalTime>
  <Words>883</Words>
  <Application>Microsoft Office PowerPoint</Application>
  <PresentationFormat>寬螢幕</PresentationFormat>
  <Paragraphs>148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新細明體</vt:lpstr>
      <vt:lpstr>Arial</vt:lpstr>
      <vt:lpstr>Trebuchet MS</vt:lpstr>
      <vt:lpstr>Tw Cen MT</vt:lpstr>
      <vt:lpstr>Wingdings</vt:lpstr>
      <vt:lpstr>電路</vt:lpstr>
      <vt:lpstr>新竹Youbike使用建議系統</vt:lpstr>
      <vt:lpstr>Agenda</vt:lpstr>
      <vt:lpstr>你或許曾經有一樣的狀況…</vt:lpstr>
      <vt:lpstr>你或許曾經有一樣的狀況…</vt:lpstr>
      <vt:lpstr>定義問題</vt:lpstr>
      <vt:lpstr>解決方案分析(1/3)</vt:lpstr>
      <vt:lpstr>解決方案分析(2/3)</vt:lpstr>
      <vt:lpstr>解決方案分析(3/3)</vt:lpstr>
      <vt:lpstr>解決方案(1/5)</vt:lpstr>
      <vt:lpstr>解決方案(2/5)</vt:lpstr>
      <vt:lpstr>解決方案(3/5)</vt:lpstr>
      <vt:lpstr>解決方案(4/5)</vt:lpstr>
      <vt:lpstr>解決方案(5/5)</vt:lpstr>
      <vt:lpstr>使用資料集</vt:lpstr>
      <vt:lpstr>建議開放資料集</vt:lpstr>
      <vt:lpstr>結語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新竹Youbike使用建議系統</dc:title>
  <dc:creator>Johnson Huang-黃玉豪-數位化政府服務處</dc:creator>
  <cp:lastModifiedBy>Johnson Huang-黃玉豪-數位化政府服務處</cp:lastModifiedBy>
  <cp:revision>20</cp:revision>
  <dcterms:created xsi:type="dcterms:W3CDTF">2017-11-26T03:53:04Z</dcterms:created>
  <dcterms:modified xsi:type="dcterms:W3CDTF">2017-11-26T06:51:31Z</dcterms:modified>
</cp:coreProperties>
</file>